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11"/>
  </p:notesMasterIdLst>
  <p:sldIdLst>
    <p:sldId id="256" r:id="rId2"/>
    <p:sldId id="266" r:id="rId3"/>
    <p:sldId id="257" r:id="rId4"/>
    <p:sldId id="258" r:id="rId5"/>
    <p:sldId id="260" r:id="rId6"/>
    <p:sldId id="264" r:id="rId7"/>
    <p:sldId id="259" r:id="rId8"/>
    <p:sldId id="265" r:id="rId9"/>
    <p:sldId id="263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86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59297-282C-4BFB-A49B-A3D05DF00A6E}" type="datetimeFigureOut">
              <a:rPr lang="hr-HR" smtClean="0"/>
              <a:t>24.8.2015.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A120C-053A-452A-8DC5-FAD78DEA61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7156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A120C-053A-452A-8DC5-FAD78DEA614A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5996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A120C-053A-452A-8DC5-FAD78DEA614A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7922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5C78-F05A-46F1-8E3F-C01751AF0AC1}" type="datetime1">
              <a:rPr lang="hr-HR" smtClean="0"/>
              <a:t>24.8.2015.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15th Workshop on "Software Engineering Education and Reverse Engineering", 23-30 August 2015, Bohinj, Slovenia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D73-69F6-4552-8A57-C1871CCAC93B}" type="slidenum">
              <a:rPr lang="hr-HR" smtClean="0"/>
              <a:t>‹#›</a:t>
            </a:fld>
            <a:endParaRPr lang="hr-HR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84582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-1" y="2057400"/>
            <a:ext cx="8305801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795147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hr-HR" dirty="0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795147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dirty="0" smtClean="0"/>
              <a:t>Uredite stil podnaslova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AA573-B5C5-4C98-8C0B-C54BA253A9B8}" type="datetime1">
              <a:rPr lang="hr-HR" smtClean="0"/>
              <a:t>24.8.2015.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15th Workshop on "Software Engineering Education and Reverse Engineering", 23-30 August 2015, Bohinj, Slovenia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D73-69F6-4552-8A57-C1871CCAC93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0C984-EADB-4335-AF61-0EC0EA980BEC}" type="datetime1">
              <a:rPr lang="hr-HR" smtClean="0"/>
              <a:t>24.8.2015.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15th Workshop on "Software Engineering Education and Reverse Engineering", 23-30 August 2015, Bohinj, Slovenia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D73-69F6-4552-8A57-C1871CCAC93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FC16-DA8B-447C-949D-23BB1DF5F04D}" type="datetime1">
              <a:rPr lang="hr-HR" smtClean="0"/>
              <a:t>24.8.2015.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15th Workshop on "Software Engineering Education and Reverse Engineering", 23-30 August 2015, Bohinj, Slovenia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D73-69F6-4552-8A57-C1871CCAC93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080F-F719-4EAC-AECC-6DDAB4E9909D}" type="datetime1">
              <a:rPr lang="hr-HR" smtClean="0"/>
              <a:t>24.8.2015.</a:t>
            </a:fld>
            <a:endParaRPr lang="hr-HR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15th Workshop on "Software Engineering Education and Reverse Engineering", 23-30 August 2015, Bohinj, Slovenia</a:t>
            </a:r>
            <a:endParaRPr lang="hr-HR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D73-69F6-4552-8A57-C1871CCAC93B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4BF40-854A-4C53-8F1C-8F1488F9FBD0}" type="datetime1">
              <a:rPr lang="hr-HR" smtClean="0"/>
              <a:t>24.8.2015.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15th Workshop on "Software Engineering Education and Reverse Engineering", 23-30 August 2015, Bohinj, Slovenia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D73-69F6-4552-8A57-C1871CCAC93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C561F-0FFF-4878-B44A-34626A33D1A6}" type="datetime1">
              <a:rPr lang="hr-HR" smtClean="0"/>
              <a:t>24.8.2015.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15th Workshop on "Software Engineering Education and Reverse Engineering", 23-30 August 2015, Bohinj, Slovenia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D73-69F6-4552-8A57-C1871CCAC93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6984-B2E5-4FBB-AF64-FBEF3271155B}" type="datetime1">
              <a:rPr lang="hr-HR" smtClean="0"/>
              <a:t>24.8.2015.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15th Workshop on "Software Engineering Education and Reverse Engineering", 23-30 August 2015, Bohinj, Slovenia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D73-69F6-4552-8A57-C1871CCAC93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C4AB-AC26-4DE0-B241-A604FEE9ACA3}" type="datetime1">
              <a:rPr lang="hr-HR" smtClean="0"/>
              <a:t>24.8.2015.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15th Workshop on "Software Engineering Education and Reverse Engineering", 23-30 August 2015, Bohinj, Slovenia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D73-69F6-4552-8A57-C1871CCAC93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4F2A-1541-4796-8115-943092F9D7CF}" type="datetime1">
              <a:rPr lang="hr-HR" smtClean="0"/>
              <a:t>24.8.2015.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15th Workshop on "Software Engineering Education and Reverse Engineering", 23-30 August 2015, Bohinj, Slovenia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D73-69F6-4552-8A57-C1871CCAC93B}" type="slidenum">
              <a:rPr lang="hr-HR" smtClean="0"/>
              <a:t>‹#›</a:t>
            </a:fld>
            <a:endParaRPr lang="hr-HR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8A47-2521-4944-890D-218354AE93F3}" type="datetime1">
              <a:rPr lang="hr-HR" smtClean="0"/>
              <a:t>24.8.2015.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15th Workshop on "Software Engineering Education and Reverse Engineering", 23-30 August 2015, Bohinj, Slovenia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D73-69F6-4552-8A57-C1871CCAC93B}" type="slidenum">
              <a:rPr lang="hr-HR" smtClean="0"/>
              <a:t>‹#›</a:t>
            </a:fld>
            <a:endParaRPr lang="hr-HR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dirty="0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5073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461F285-4A76-4993-8A27-67AF2B2ABEEF}" type="datetime1">
              <a:rPr lang="hr-HR" smtClean="0"/>
              <a:t>24.8.2015.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15th Workshop on "Software Engineering Education and Reverse Engineering", 23-30 August 2015, Bohinj, Slovenia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C0AAD73-69F6-4552-8A57-C1871CCAC93B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 smtClean="0"/>
              <a:t>OOP </a:t>
            </a:r>
            <a:r>
              <a:rPr lang="hr-HR" dirty="0" err="1" smtClean="0"/>
              <a:t>course</a:t>
            </a:r>
            <a:r>
              <a:rPr lang="hr-HR" dirty="0" smtClean="0"/>
              <a:t> (</a:t>
            </a:r>
            <a:r>
              <a:rPr lang="hr-HR" dirty="0" err="1" smtClean="0"/>
              <a:t>finally</a:t>
            </a:r>
            <a:r>
              <a:rPr lang="hr-HR" dirty="0" smtClean="0"/>
              <a:t>) </a:t>
            </a:r>
            <a:r>
              <a:rPr lang="hr-HR" dirty="0" err="1" smtClean="0"/>
              <a:t>returned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FER </a:t>
            </a:r>
            <a:r>
              <a:rPr lang="hr-HR" dirty="0" err="1" smtClean="0"/>
              <a:t>curriculum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noProof="0" dirty="0" smtClean="0"/>
              <a:t>Boris Milašinović</a:t>
            </a:r>
          </a:p>
          <a:p>
            <a:r>
              <a:rPr lang="en-GB" noProof="0" dirty="0" smtClean="0"/>
              <a:t>Faculty of Electrical Engineering and Computing</a:t>
            </a:r>
            <a:r>
              <a:rPr lang="hr-HR" noProof="0" dirty="0" smtClean="0"/>
              <a:t/>
            </a:r>
            <a:br>
              <a:rPr lang="hr-HR" noProof="0" dirty="0" smtClean="0"/>
            </a:br>
            <a:r>
              <a:rPr lang="en-GB" noProof="0" dirty="0" smtClean="0"/>
              <a:t>University of Zagreb, Croatia</a:t>
            </a:r>
          </a:p>
          <a:p>
            <a:endParaRPr lang="hr-HR" dirty="0"/>
          </a:p>
        </p:txBody>
      </p:sp>
      <p:sp>
        <p:nvSpPr>
          <p:cNvPr id="6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107504" y="6312408"/>
            <a:ext cx="8424936" cy="365125"/>
          </a:xfrm>
        </p:spPr>
        <p:txBody>
          <a:bodyPr/>
          <a:lstStyle/>
          <a:p>
            <a:r>
              <a:rPr lang="en-US" sz="1400" dirty="0" smtClean="0"/>
              <a:t>15th Workshop on "Software Engineering Education and Reverse Engineering", 23-30 Aug</a:t>
            </a:r>
            <a:r>
              <a:rPr lang="hr-HR" sz="1400" dirty="0" err="1" smtClean="0"/>
              <a:t>ust</a:t>
            </a:r>
            <a:r>
              <a:rPr lang="en-US" sz="1400" dirty="0" smtClean="0"/>
              <a:t> 2015, </a:t>
            </a:r>
            <a:r>
              <a:rPr lang="en-US" sz="1400" dirty="0" err="1" smtClean="0"/>
              <a:t>Bohinj</a:t>
            </a:r>
            <a:r>
              <a:rPr lang="en-US" sz="1400" dirty="0" smtClean="0"/>
              <a:t>, Slovenia</a:t>
            </a:r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123086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Agenda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err="1" smtClean="0"/>
              <a:t>Brief</a:t>
            </a:r>
            <a:r>
              <a:rPr lang="hr-HR" sz="2800" dirty="0" smtClean="0"/>
              <a:t> </a:t>
            </a:r>
            <a:r>
              <a:rPr lang="hr-HR" sz="2800" dirty="0" err="1" smtClean="0"/>
              <a:t>history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OOP </a:t>
            </a:r>
            <a:r>
              <a:rPr lang="hr-HR" sz="2800" dirty="0" err="1" smtClean="0"/>
              <a:t>course</a:t>
            </a:r>
            <a:r>
              <a:rPr lang="hr-HR" sz="2800" dirty="0" smtClean="0"/>
              <a:t> at FER</a:t>
            </a:r>
          </a:p>
          <a:p>
            <a:r>
              <a:rPr lang="hr-HR" sz="2800" dirty="0" err="1" smtClean="0"/>
              <a:t>Present</a:t>
            </a:r>
            <a:r>
              <a:rPr lang="hr-HR" sz="2800" dirty="0" smtClean="0"/>
              <a:t> </a:t>
            </a:r>
            <a:r>
              <a:rPr lang="hr-HR" sz="2800" dirty="0" err="1" smtClean="0"/>
              <a:t>position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OOP </a:t>
            </a:r>
            <a:r>
              <a:rPr lang="hr-HR" sz="2800" dirty="0" err="1" smtClean="0"/>
              <a:t>course</a:t>
            </a:r>
            <a:endParaRPr lang="hr-HR" sz="2800" dirty="0" smtClean="0"/>
          </a:p>
          <a:p>
            <a:r>
              <a:rPr lang="hr-HR" sz="2800" dirty="0" err="1" smtClean="0"/>
              <a:t>Course</a:t>
            </a:r>
            <a:r>
              <a:rPr lang="hr-HR" sz="2800" dirty="0" smtClean="0"/>
              <a:t> </a:t>
            </a:r>
            <a:r>
              <a:rPr lang="hr-HR" sz="2800" dirty="0" err="1" smtClean="0"/>
              <a:t>topics</a:t>
            </a:r>
            <a:endParaRPr lang="hr-HR" sz="2800" dirty="0" smtClean="0"/>
          </a:p>
          <a:p>
            <a:r>
              <a:rPr lang="hr-HR" sz="2800" dirty="0" err="1" smtClean="0"/>
              <a:t>Assesment</a:t>
            </a:r>
            <a:r>
              <a:rPr lang="hr-HR" sz="2800" dirty="0" smtClean="0"/>
              <a:t> </a:t>
            </a:r>
            <a:r>
              <a:rPr lang="hr-HR" sz="2800" dirty="0" err="1" smtClean="0"/>
              <a:t>methods</a:t>
            </a:r>
            <a:endParaRPr lang="hr-HR" sz="2800" dirty="0" smtClean="0"/>
          </a:p>
          <a:p>
            <a:r>
              <a:rPr lang="hr-HR" sz="2800" dirty="0" smtClean="0"/>
              <a:t>Future </a:t>
            </a:r>
            <a:r>
              <a:rPr lang="hr-HR" sz="2800" dirty="0" err="1" smtClean="0"/>
              <a:t>of</a:t>
            </a:r>
            <a:r>
              <a:rPr lang="hr-HR" sz="2800" dirty="0" smtClean="0"/>
              <a:t> OOP </a:t>
            </a:r>
            <a:r>
              <a:rPr lang="hr-HR" sz="2800" dirty="0" err="1" smtClean="0"/>
              <a:t>course</a:t>
            </a:r>
            <a:endParaRPr lang="hr-HR" sz="2800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D73-69F6-4552-8A57-C1871CCAC93B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36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Brief</a:t>
            </a:r>
            <a:r>
              <a:rPr lang="hr-HR" dirty="0" smtClean="0"/>
              <a:t> </a:t>
            </a:r>
            <a:r>
              <a:rPr lang="hr-HR" dirty="0" err="1" smtClean="0"/>
              <a:t>history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OOP </a:t>
            </a:r>
            <a:r>
              <a:rPr lang="hr-HR" dirty="0" err="1" smtClean="0"/>
              <a:t>course</a:t>
            </a:r>
            <a:r>
              <a:rPr lang="hr-HR" dirty="0" smtClean="0"/>
              <a:t> at FER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/>
          </a:bodyPr>
          <a:lstStyle/>
          <a:p>
            <a:r>
              <a:rPr lang="en-GB" dirty="0" smtClean="0"/>
              <a:t>1998 – 2006 as an elective course in the 9th semester (C++)</a:t>
            </a:r>
          </a:p>
          <a:p>
            <a:r>
              <a:rPr lang="en-GB" dirty="0" smtClean="0"/>
              <a:t>Dropped out during the implementation of the Bologna declaration</a:t>
            </a:r>
          </a:p>
          <a:p>
            <a:pPr lvl="1"/>
            <a:r>
              <a:rPr lang="en-GB" dirty="0" smtClean="0"/>
              <a:t>CMU removed OOP from mandatory curriculum in 2011. Had we been visionaries?</a:t>
            </a:r>
          </a:p>
          <a:p>
            <a:pPr lvl="1"/>
            <a:r>
              <a:rPr lang="en-GB" dirty="0" smtClean="0"/>
              <a:t>Dropped out due to two reasons</a:t>
            </a:r>
          </a:p>
          <a:p>
            <a:pPr lvl="2"/>
            <a:r>
              <a:rPr lang="en-GB" dirty="0" smtClean="0"/>
              <a:t>Lack of resources</a:t>
            </a:r>
          </a:p>
          <a:p>
            <a:pPr lvl="2"/>
            <a:r>
              <a:rPr lang="en-GB" dirty="0" smtClean="0"/>
              <a:t>Intention to be replaced with several other courses targeting various aspects of the object-oriented paradigm</a:t>
            </a:r>
          </a:p>
          <a:p>
            <a:r>
              <a:rPr lang="en-GB" dirty="0" smtClean="0"/>
              <a:t>Problem: Repetition of few basic OOP lectures in several courses without any depth</a:t>
            </a:r>
          </a:p>
          <a:p>
            <a:r>
              <a:rPr lang="en-GB" dirty="0" smtClean="0"/>
              <a:t>Many years of fierce battle to correct a mistake and return OOP to curriculum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D73-69F6-4552-8A57-C1871CCAC93B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406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Present</a:t>
            </a:r>
            <a:r>
              <a:rPr lang="hr-HR" dirty="0" smtClean="0"/>
              <a:t> time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2014/2015:</a:t>
            </a:r>
          </a:p>
          <a:p>
            <a:pPr lvl="1"/>
            <a:r>
              <a:rPr lang="hr-HR" dirty="0" err="1" smtClean="0"/>
              <a:t>Elective</a:t>
            </a:r>
            <a:r>
              <a:rPr lang="hr-HR" dirty="0" smtClean="0"/>
              <a:t> (</a:t>
            </a:r>
            <a:r>
              <a:rPr lang="hr-HR" dirty="0" err="1" smtClean="0"/>
              <a:t>additional</a:t>
            </a:r>
            <a:r>
              <a:rPr lang="hr-HR" dirty="0" smtClean="0"/>
              <a:t>) </a:t>
            </a:r>
            <a:r>
              <a:rPr lang="hr-HR" dirty="0" err="1" smtClean="0"/>
              <a:t>course</a:t>
            </a:r>
            <a:r>
              <a:rPr lang="hr-HR" dirty="0"/>
              <a:t> </a:t>
            </a:r>
            <a:r>
              <a:rPr lang="hr-HR" dirty="0" smtClean="0"/>
              <a:t>at 3rd </a:t>
            </a:r>
            <a:r>
              <a:rPr lang="hr-HR" dirty="0" err="1" smtClean="0"/>
              <a:t>and</a:t>
            </a:r>
            <a:r>
              <a:rPr lang="hr-HR" dirty="0" smtClean="0"/>
              <a:t> 5th </a:t>
            </a:r>
            <a:r>
              <a:rPr lang="hr-HR" dirty="0" err="1" smtClean="0"/>
              <a:t>semester</a:t>
            </a:r>
            <a:r>
              <a:rPr lang="hr-HR" dirty="0" smtClean="0"/>
              <a:t> </a:t>
            </a:r>
            <a:r>
              <a:rPr lang="hr-HR" dirty="0" err="1" smtClean="0"/>
              <a:t>available</a:t>
            </a:r>
            <a:r>
              <a:rPr lang="hr-HR" dirty="0" smtClean="0"/>
              <a:t> to all </a:t>
            </a:r>
            <a:r>
              <a:rPr lang="hr-HR" dirty="0" err="1" smtClean="0"/>
              <a:t>students</a:t>
            </a:r>
            <a:endParaRPr lang="hr-HR" dirty="0" smtClean="0"/>
          </a:p>
          <a:p>
            <a:pPr lvl="2"/>
            <a:r>
              <a:rPr lang="hr-HR" dirty="0" smtClean="0"/>
              <a:t>297 </a:t>
            </a:r>
            <a:r>
              <a:rPr lang="hr-HR" dirty="0" err="1" smtClean="0"/>
              <a:t>students</a:t>
            </a:r>
            <a:r>
              <a:rPr lang="hr-HR" dirty="0" smtClean="0"/>
              <a:t> </a:t>
            </a:r>
            <a:r>
              <a:rPr lang="hr-HR" dirty="0" err="1" smtClean="0"/>
              <a:t>enrolled</a:t>
            </a:r>
            <a:endParaRPr lang="hr-HR" dirty="0" smtClean="0"/>
          </a:p>
          <a:p>
            <a:pPr lvl="2"/>
            <a:r>
              <a:rPr lang="hr-HR" dirty="0" smtClean="0"/>
              <a:t>more </a:t>
            </a:r>
            <a:r>
              <a:rPr lang="hr-HR" dirty="0" err="1" smtClean="0"/>
              <a:t>than</a:t>
            </a:r>
            <a:r>
              <a:rPr lang="hr-HR" dirty="0" smtClean="0"/>
              <a:t> 80 </a:t>
            </a:r>
            <a:r>
              <a:rPr lang="hr-HR" dirty="0" err="1" smtClean="0"/>
              <a:t>widthrawn</a:t>
            </a:r>
            <a:r>
              <a:rPr lang="hr-HR" dirty="0" smtClean="0"/>
              <a:t> </a:t>
            </a:r>
            <a:r>
              <a:rPr lang="hr-HR" dirty="0" err="1" smtClean="0"/>
              <a:t>before</a:t>
            </a:r>
            <a:r>
              <a:rPr lang="hr-HR" dirty="0" smtClean="0"/>
              <a:t> </a:t>
            </a:r>
            <a:r>
              <a:rPr lang="hr-HR" dirty="0" err="1" smtClean="0"/>
              <a:t>midterm</a:t>
            </a:r>
            <a:r>
              <a:rPr lang="hr-HR" dirty="0" smtClean="0"/>
              <a:t> </a:t>
            </a:r>
            <a:r>
              <a:rPr lang="hr-HR" dirty="0" err="1" smtClean="0"/>
              <a:t>exam</a:t>
            </a:r>
            <a:endParaRPr lang="hr-HR" dirty="0" smtClean="0"/>
          </a:p>
          <a:p>
            <a:pPr lvl="2"/>
            <a:r>
              <a:rPr lang="hr-HR" dirty="0"/>
              <a:t>137 </a:t>
            </a:r>
            <a:r>
              <a:rPr lang="hr-HR" dirty="0" err="1"/>
              <a:t>passed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course</a:t>
            </a:r>
            <a:endParaRPr lang="hr-HR" dirty="0" smtClean="0"/>
          </a:p>
          <a:p>
            <a:r>
              <a:rPr lang="hr-HR" dirty="0" smtClean="0"/>
              <a:t>2015/2016 – </a:t>
            </a:r>
          </a:p>
          <a:p>
            <a:pPr lvl="1"/>
            <a:r>
              <a:rPr lang="hr-HR" dirty="0" err="1" smtClean="0"/>
              <a:t>mandatory</a:t>
            </a:r>
            <a:r>
              <a:rPr lang="hr-HR" dirty="0" smtClean="0"/>
              <a:t> </a:t>
            </a:r>
            <a:r>
              <a:rPr lang="hr-HR" dirty="0" err="1" smtClean="0"/>
              <a:t>course</a:t>
            </a:r>
            <a:r>
              <a:rPr lang="hr-HR" dirty="0" smtClean="0"/>
              <a:t> at 3rd </a:t>
            </a:r>
            <a:r>
              <a:rPr lang="hr-HR" dirty="0" err="1" smtClean="0"/>
              <a:t>semester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Computing</a:t>
            </a:r>
            <a:r>
              <a:rPr lang="hr-HR" dirty="0" smtClean="0"/>
              <a:t> </a:t>
            </a:r>
            <a:r>
              <a:rPr lang="hr-HR" dirty="0" err="1" smtClean="0"/>
              <a:t>study</a:t>
            </a:r>
            <a:endParaRPr lang="hr-HR" dirty="0" smtClean="0"/>
          </a:p>
          <a:p>
            <a:pPr lvl="2"/>
            <a:r>
              <a:rPr lang="hr-HR" dirty="0" err="1" smtClean="0"/>
              <a:t>expecting</a:t>
            </a:r>
            <a:r>
              <a:rPr lang="hr-HR" dirty="0" smtClean="0"/>
              <a:t> </a:t>
            </a:r>
            <a:r>
              <a:rPr lang="hr-HR" dirty="0" smtClean="0"/>
              <a:t>cca 300 </a:t>
            </a:r>
            <a:r>
              <a:rPr lang="hr-HR" dirty="0" err="1" smtClean="0"/>
              <a:t>students</a:t>
            </a:r>
            <a:endParaRPr lang="hr-HR" dirty="0" smtClean="0"/>
          </a:p>
          <a:p>
            <a:r>
              <a:rPr lang="hr-HR" dirty="0"/>
              <a:t>60 </a:t>
            </a:r>
            <a:r>
              <a:rPr lang="hr-HR" dirty="0" err="1"/>
              <a:t>study</a:t>
            </a:r>
            <a:r>
              <a:rPr lang="hr-HR" dirty="0"/>
              <a:t> </a:t>
            </a:r>
            <a:r>
              <a:rPr lang="hr-HR" dirty="0" err="1"/>
              <a:t>hours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lectures</a:t>
            </a:r>
            <a:r>
              <a:rPr lang="hr-HR" dirty="0"/>
              <a:t>, 15 </a:t>
            </a:r>
            <a:r>
              <a:rPr lang="hr-HR" dirty="0" err="1"/>
              <a:t>hours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 smtClean="0"/>
              <a:t>labs</a:t>
            </a:r>
            <a:endParaRPr lang="hr-HR" dirty="0" smtClean="0"/>
          </a:p>
          <a:p>
            <a:r>
              <a:rPr lang="en-GB" dirty="0" smtClean="0"/>
              <a:t>Java 8 </a:t>
            </a:r>
            <a:r>
              <a:rPr lang="en-GB" dirty="0"/>
              <a:t>chosen as a </a:t>
            </a:r>
            <a:r>
              <a:rPr lang="en-GB" dirty="0" smtClean="0"/>
              <a:t>language</a:t>
            </a:r>
            <a:endParaRPr lang="hr-HR" dirty="0" smtClean="0"/>
          </a:p>
          <a:p>
            <a:pPr lvl="1"/>
            <a:r>
              <a:rPr lang="hr-HR" dirty="0" smtClean="0"/>
              <a:t>Start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old</a:t>
            </a:r>
            <a:r>
              <a:rPr lang="hr-HR" dirty="0" smtClean="0"/>
              <a:t> </a:t>
            </a:r>
            <a:r>
              <a:rPr lang="hr-HR" dirty="0" err="1" smtClean="0"/>
              <a:t>constructs</a:t>
            </a:r>
            <a:r>
              <a:rPr lang="hr-HR" dirty="0" smtClean="0"/>
              <a:t> but use </a:t>
            </a:r>
            <a:r>
              <a:rPr lang="hr-HR" dirty="0" err="1" smtClean="0"/>
              <a:t>modern</a:t>
            </a:r>
            <a:r>
              <a:rPr lang="hr-HR" dirty="0" smtClean="0"/>
              <a:t> </a:t>
            </a:r>
            <a:r>
              <a:rPr lang="hr-HR" dirty="0" err="1" smtClean="0"/>
              <a:t>features</a:t>
            </a:r>
            <a:r>
              <a:rPr lang="hr-HR" dirty="0" smtClean="0"/>
              <a:t> </a:t>
            </a:r>
            <a:r>
              <a:rPr lang="hr-HR" dirty="0" err="1" smtClean="0"/>
              <a:t>after</a:t>
            </a:r>
            <a:r>
              <a:rPr lang="hr-HR" dirty="0" smtClean="0"/>
              <a:t> </a:t>
            </a:r>
          </a:p>
          <a:p>
            <a:pPr lvl="2"/>
            <a:r>
              <a:rPr lang="hr-HR" dirty="0" err="1" smtClean="0"/>
              <a:t>e.g</a:t>
            </a:r>
            <a:r>
              <a:rPr lang="hr-HR" dirty="0" smtClean="0"/>
              <a:t>. </a:t>
            </a:r>
            <a:r>
              <a:rPr lang="hr-HR" dirty="0" err="1" smtClean="0"/>
              <a:t>lambda</a:t>
            </a:r>
            <a:r>
              <a:rPr lang="hr-HR" dirty="0" smtClean="0"/>
              <a:t> </a:t>
            </a:r>
            <a:r>
              <a:rPr lang="hr-HR" dirty="0" err="1" smtClean="0"/>
              <a:t>expressions</a:t>
            </a:r>
            <a:r>
              <a:rPr lang="hr-HR" dirty="0" smtClean="0"/>
              <a:t>, </a:t>
            </a:r>
            <a:r>
              <a:rPr lang="hr-HR" dirty="0" err="1" smtClean="0"/>
              <a:t>streams</a:t>
            </a:r>
            <a:endParaRPr lang="hr-HR" dirty="0" smtClean="0"/>
          </a:p>
          <a:p>
            <a:pPr lvl="1"/>
            <a:endParaRPr lang="en-GB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D73-69F6-4552-8A57-C1871CCAC93B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11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Week</a:t>
            </a:r>
            <a:r>
              <a:rPr lang="hr-HR" dirty="0" smtClean="0"/>
              <a:t> </a:t>
            </a:r>
            <a:r>
              <a:rPr lang="hr-HR" dirty="0" err="1" smtClean="0"/>
              <a:t>schedule</a:t>
            </a:r>
            <a:r>
              <a:rPr lang="hr-HR" dirty="0" smtClean="0"/>
              <a:t> 2014/15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Introduction</a:t>
            </a:r>
            <a:r>
              <a:rPr lang="hr-HR" sz="1800" dirty="0" smtClean="0"/>
              <a:t> </a:t>
            </a:r>
            <a:r>
              <a:rPr lang="hr-HR" sz="1800" dirty="0" err="1" smtClean="0"/>
              <a:t>and</a:t>
            </a:r>
            <a:r>
              <a:rPr lang="hr-HR" sz="1800" dirty="0" smtClean="0"/>
              <a:t> b</a:t>
            </a:r>
            <a:r>
              <a:rPr lang="en-US" sz="1800" dirty="0" err="1" smtClean="0"/>
              <a:t>asic</a:t>
            </a:r>
            <a:r>
              <a:rPr lang="en-US" sz="1800" dirty="0" smtClean="0"/>
              <a:t> principles</a:t>
            </a:r>
            <a:endParaRPr lang="en-US" sz="1800" dirty="0"/>
          </a:p>
          <a:p>
            <a:r>
              <a:rPr lang="en-US" sz="1800" dirty="0" smtClean="0"/>
              <a:t>Java programming </a:t>
            </a:r>
            <a:r>
              <a:rPr lang="en-US" sz="1800" dirty="0"/>
              <a:t>language. </a:t>
            </a:r>
            <a:r>
              <a:rPr lang="en-US" sz="1800" dirty="0" smtClean="0"/>
              <a:t>Programming tools. Command </a:t>
            </a:r>
            <a:r>
              <a:rPr lang="en-US" sz="1800" dirty="0"/>
              <a:t>line tools. </a:t>
            </a:r>
          </a:p>
          <a:p>
            <a:r>
              <a:rPr lang="en-US" sz="1800" dirty="0" smtClean="0"/>
              <a:t>Abstraction</a:t>
            </a:r>
            <a:r>
              <a:rPr lang="en-US" sz="1800" dirty="0"/>
              <a:t>. Encapsulation. Classes and objects. Static members. </a:t>
            </a:r>
            <a:r>
              <a:rPr lang="en-US" sz="1800" dirty="0" smtClean="0"/>
              <a:t>Access</a:t>
            </a:r>
            <a:r>
              <a:rPr lang="hr-HR" sz="1800" dirty="0" smtClean="0"/>
              <a:t> </a:t>
            </a:r>
            <a:r>
              <a:rPr lang="en-US" sz="1800" dirty="0" smtClean="0"/>
              <a:t>modifiers</a:t>
            </a:r>
            <a:r>
              <a:rPr lang="en-US" sz="1800" dirty="0"/>
              <a:t>. Nested and anonymous classes.</a:t>
            </a:r>
          </a:p>
          <a:p>
            <a:r>
              <a:rPr lang="hr-HR" sz="1800" dirty="0" smtClean="0"/>
              <a:t>C</a:t>
            </a:r>
            <a:r>
              <a:rPr lang="en-US" sz="1800" dirty="0" err="1" smtClean="0"/>
              <a:t>onstructors</a:t>
            </a:r>
            <a:r>
              <a:rPr lang="en-US" sz="1800" dirty="0"/>
              <a:t>. Class relationships. Memory management and </a:t>
            </a:r>
            <a:r>
              <a:rPr lang="en-US" sz="1800" dirty="0" smtClean="0"/>
              <a:t>garbage</a:t>
            </a:r>
            <a:r>
              <a:rPr lang="hr-HR" sz="1800" dirty="0" smtClean="0"/>
              <a:t> </a:t>
            </a:r>
            <a:r>
              <a:rPr lang="en-US" sz="1800" dirty="0" smtClean="0"/>
              <a:t>collectors</a:t>
            </a:r>
            <a:r>
              <a:rPr lang="en-US" sz="1800" dirty="0"/>
              <a:t>.</a:t>
            </a:r>
          </a:p>
          <a:p>
            <a:r>
              <a:rPr lang="en-US" sz="1800" dirty="0" smtClean="0"/>
              <a:t>Inheritance</a:t>
            </a:r>
            <a:r>
              <a:rPr lang="en-US" sz="1800" dirty="0"/>
              <a:t>. Polymorphism.</a:t>
            </a:r>
          </a:p>
          <a:p>
            <a:r>
              <a:rPr lang="en-US" sz="1800" dirty="0" smtClean="0"/>
              <a:t>Abstract </a:t>
            </a:r>
            <a:r>
              <a:rPr lang="en-US" sz="1800" dirty="0"/>
              <a:t>classes. Interfaces. Introduction to design patterns.</a:t>
            </a:r>
          </a:p>
          <a:p>
            <a:r>
              <a:rPr lang="en-US" sz="1800" dirty="0" smtClean="0"/>
              <a:t>Exceptions</a:t>
            </a:r>
            <a:r>
              <a:rPr lang="en-US" sz="1800" dirty="0"/>
              <a:t>.</a:t>
            </a:r>
          </a:p>
          <a:p>
            <a:r>
              <a:rPr lang="en-US" sz="1800" dirty="0" smtClean="0"/>
              <a:t>Files </a:t>
            </a:r>
            <a:r>
              <a:rPr lang="en-US" sz="1800" dirty="0"/>
              <a:t>and streams.</a:t>
            </a:r>
          </a:p>
          <a:p>
            <a:r>
              <a:rPr lang="en-US" sz="1800" dirty="0" smtClean="0"/>
              <a:t>Collections</a:t>
            </a:r>
            <a:r>
              <a:rPr lang="en-US" sz="1800" dirty="0"/>
              <a:t>. Basics of collections, </a:t>
            </a:r>
            <a:r>
              <a:rPr lang="en-US" sz="1800" dirty="0" smtClean="0"/>
              <a:t>sets</a:t>
            </a:r>
            <a:r>
              <a:rPr lang="hr-HR" sz="1800" dirty="0" smtClean="0"/>
              <a:t>, </a:t>
            </a:r>
            <a:r>
              <a:rPr lang="en-US" sz="1800" dirty="0" smtClean="0"/>
              <a:t>lists</a:t>
            </a:r>
            <a:r>
              <a:rPr lang="hr-HR" sz="1800" dirty="0" smtClean="0"/>
              <a:t>, m</a:t>
            </a:r>
            <a:r>
              <a:rPr lang="en-US" sz="1800" dirty="0" smtClean="0"/>
              <a:t>aps</a:t>
            </a:r>
            <a:r>
              <a:rPr lang="en-US" sz="1800" dirty="0"/>
              <a:t>. Other collections.</a:t>
            </a:r>
          </a:p>
          <a:p>
            <a:r>
              <a:rPr lang="en-US" sz="1800" dirty="0" smtClean="0"/>
              <a:t>General </a:t>
            </a:r>
            <a:r>
              <a:rPr lang="en-US" sz="1800" dirty="0"/>
              <a:t>collection algorithms. Simple and complex comparators.</a:t>
            </a:r>
          </a:p>
          <a:p>
            <a:r>
              <a:rPr lang="en-US" sz="1800" dirty="0" smtClean="0"/>
              <a:t>Generics</a:t>
            </a:r>
            <a:r>
              <a:rPr lang="en-US" sz="1800" dirty="0"/>
              <a:t>.</a:t>
            </a:r>
          </a:p>
          <a:p>
            <a:r>
              <a:rPr lang="en-US" sz="1800" dirty="0" smtClean="0"/>
              <a:t>Introduction to multithreading: </a:t>
            </a:r>
            <a:r>
              <a:rPr lang="en-US" sz="1800" dirty="0"/>
              <a:t>basics</a:t>
            </a:r>
            <a:r>
              <a:rPr lang="en-US" sz="1800" dirty="0" smtClean="0"/>
              <a:t>,</a:t>
            </a:r>
            <a:r>
              <a:rPr lang="hr-HR" sz="1800" dirty="0" smtClean="0"/>
              <a:t> </a:t>
            </a:r>
            <a:r>
              <a:rPr lang="en-US" sz="1800" dirty="0" smtClean="0"/>
              <a:t>working </a:t>
            </a:r>
            <a:r>
              <a:rPr lang="en-US" sz="1800" dirty="0"/>
              <a:t>with thread pools.</a:t>
            </a:r>
          </a:p>
          <a:p>
            <a:r>
              <a:rPr lang="en-US" sz="1800" dirty="0" smtClean="0"/>
              <a:t>Events</a:t>
            </a:r>
            <a:r>
              <a:rPr lang="en-US" sz="1800" dirty="0"/>
              <a:t>.</a:t>
            </a:r>
          </a:p>
          <a:p>
            <a:r>
              <a:rPr lang="hr-HR" sz="1800" dirty="0" smtClean="0"/>
              <a:t>GUI</a:t>
            </a:r>
            <a:r>
              <a:rPr lang="en-US" sz="1800" dirty="0" smtClean="0"/>
              <a:t>. </a:t>
            </a:r>
            <a:r>
              <a:rPr lang="en-US" sz="1800" dirty="0"/>
              <a:t>Basics</a:t>
            </a:r>
            <a:r>
              <a:rPr lang="en-US" sz="1800" dirty="0" smtClean="0"/>
              <a:t>,</a:t>
            </a:r>
            <a:r>
              <a:rPr lang="hr-HR" sz="1800" dirty="0" smtClean="0"/>
              <a:t> </a:t>
            </a:r>
            <a:r>
              <a:rPr lang="en-US" sz="1800" dirty="0" smtClean="0"/>
              <a:t>windows</a:t>
            </a:r>
            <a:r>
              <a:rPr lang="en-US" sz="1800" dirty="0"/>
              <a:t>, </a:t>
            </a:r>
            <a:r>
              <a:rPr lang="en-US" sz="1800" dirty="0" smtClean="0"/>
              <a:t>layout. Simple</a:t>
            </a:r>
            <a:r>
              <a:rPr lang="hr-HR" sz="1800" dirty="0" smtClean="0"/>
              <a:t> </a:t>
            </a:r>
            <a:r>
              <a:rPr lang="en-US" sz="1800" dirty="0" smtClean="0"/>
              <a:t>graphical </a:t>
            </a:r>
            <a:r>
              <a:rPr lang="en-US" sz="1800" dirty="0"/>
              <a:t>components. </a:t>
            </a:r>
            <a:r>
              <a:rPr lang="en-US" sz="1800" dirty="0" smtClean="0"/>
              <a:t>Menus</a:t>
            </a:r>
            <a:r>
              <a:rPr lang="en-US" sz="1800" dirty="0"/>
              <a:t>. Development and use of custom graphical components. </a:t>
            </a:r>
            <a:r>
              <a:rPr lang="en-US" sz="1800" dirty="0" smtClean="0"/>
              <a:t>User</a:t>
            </a:r>
            <a:r>
              <a:rPr lang="hr-HR" sz="1800" dirty="0" smtClean="0"/>
              <a:t> </a:t>
            </a:r>
            <a:r>
              <a:rPr lang="en-US" sz="1800" dirty="0" smtClean="0"/>
              <a:t>interfaces </a:t>
            </a:r>
            <a:r>
              <a:rPr lang="en-US" sz="1800" dirty="0"/>
              <a:t>and multithreading.</a:t>
            </a:r>
          </a:p>
          <a:p>
            <a:r>
              <a:rPr lang="en-US" sz="1800" dirty="0" smtClean="0"/>
              <a:t>Program </a:t>
            </a:r>
            <a:r>
              <a:rPr lang="en-US" sz="1800" dirty="0"/>
              <a:t>testing. Program performance analysis. 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D73-69F6-4552-8A57-C1871CCAC93B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326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Noticed</a:t>
            </a:r>
            <a:r>
              <a:rPr lang="hr-HR" dirty="0" smtClean="0"/>
              <a:t> </a:t>
            </a:r>
            <a:r>
              <a:rPr lang="hr-HR" dirty="0" err="1" smtClean="0"/>
              <a:t>mistakes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week</a:t>
            </a:r>
            <a:r>
              <a:rPr lang="hr-HR" dirty="0" smtClean="0"/>
              <a:t> </a:t>
            </a:r>
            <a:r>
              <a:rPr lang="hr-HR" dirty="0" err="1" smtClean="0"/>
              <a:t>schedule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Introduction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b</a:t>
            </a:r>
            <a:r>
              <a:rPr lang="en-US" dirty="0" err="1" smtClean="0"/>
              <a:t>asic</a:t>
            </a:r>
            <a:r>
              <a:rPr lang="en-US" dirty="0" smtClean="0"/>
              <a:t> principles</a:t>
            </a:r>
            <a:r>
              <a:rPr lang="hr-HR" dirty="0" smtClean="0"/>
              <a:t>  </a:t>
            </a:r>
          </a:p>
          <a:p>
            <a:pPr lvl="1"/>
            <a:r>
              <a:rPr lang="hr-HR" sz="1800" b="1" dirty="0" err="1" smtClean="0"/>
              <a:t>not</a:t>
            </a:r>
            <a:r>
              <a:rPr lang="hr-HR" sz="1800" b="1" dirty="0" smtClean="0"/>
              <a:t> </a:t>
            </a:r>
            <a:r>
              <a:rPr lang="hr-HR" sz="1800" b="1" dirty="0" err="1" smtClean="0"/>
              <a:t>of</a:t>
            </a:r>
            <a:r>
              <a:rPr lang="hr-HR" sz="1800" b="1" dirty="0" smtClean="0"/>
              <a:t> </a:t>
            </a:r>
            <a:r>
              <a:rPr lang="hr-HR" sz="1800" b="1" dirty="0" err="1" smtClean="0"/>
              <a:t>any</a:t>
            </a:r>
            <a:r>
              <a:rPr lang="hr-HR" sz="1800" b="1" dirty="0" smtClean="0"/>
              <a:t> use, </a:t>
            </a:r>
            <a:r>
              <a:rPr lang="hr-HR" sz="1800" b="1" dirty="0" err="1" smtClean="0"/>
              <a:t>just</a:t>
            </a:r>
            <a:r>
              <a:rPr lang="hr-HR" sz="1800" b="1" dirty="0" smtClean="0"/>
              <a:t> </a:t>
            </a:r>
            <a:r>
              <a:rPr lang="hr-HR" sz="1800" b="1" dirty="0" err="1" smtClean="0"/>
              <a:t>losing</a:t>
            </a:r>
            <a:r>
              <a:rPr lang="hr-HR" sz="1800" b="1" dirty="0" smtClean="0"/>
              <a:t> </a:t>
            </a:r>
            <a:r>
              <a:rPr lang="hr-HR" sz="1800" b="1" dirty="0" err="1" smtClean="0"/>
              <a:t>few</a:t>
            </a:r>
            <a:r>
              <a:rPr lang="hr-HR" sz="1800" b="1" dirty="0" smtClean="0"/>
              <a:t> </a:t>
            </a:r>
            <a:r>
              <a:rPr lang="hr-HR" sz="1800" b="1" dirty="0" err="1" smtClean="0"/>
              <a:t>hours</a:t>
            </a:r>
            <a:r>
              <a:rPr lang="hr-HR" sz="1800" b="1" dirty="0" smtClean="0"/>
              <a:t> </a:t>
            </a:r>
            <a:r>
              <a:rPr lang="hr-HR" sz="1800" b="1" dirty="0" err="1" smtClean="0"/>
              <a:t>delaying</a:t>
            </a:r>
            <a:r>
              <a:rPr lang="hr-HR" sz="1800" b="1" dirty="0" smtClean="0"/>
              <a:t> </a:t>
            </a:r>
            <a:r>
              <a:rPr lang="hr-HR" sz="1800" b="1" dirty="0" err="1" smtClean="0"/>
              <a:t>the</a:t>
            </a:r>
            <a:r>
              <a:rPr lang="hr-HR" sz="1800" b="1" dirty="0" smtClean="0"/>
              <a:t> </a:t>
            </a:r>
            <a:r>
              <a:rPr lang="hr-HR" sz="1800" b="1" dirty="0" err="1" smtClean="0"/>
              <a:t>first</a:t>
            </a:r>
            <a:r>
              <a:rPr lang="hr-HR" sz="1800" b="1" dirty="0" smtClean="0"/>
              <a:t> </a:t>
            </a:r>
            <a:r>
              <a:rPr lang="hr-HR" sz="1800" b="1" dirty="0" err="1" smtClean="0"/>
              <a:t>homework</a:t>
            </a:r>
            <a:endParaRPr lang="en-US" sz="1800" b="1" dirty="0"/>
          </a:p>
          <a:p>
            <a:r>
              <a:rPr lang="en-US" dirty="0" smtClean="0"/>
              <a:t>Introduction </a:t>
            </a:r>
            <a:r>
              <a:rPr lang="en-US" dirty="0"/>
              <a:t>to design patterns</a:t>
            </a:r>
            <a:r>
              <a:rPr lang="en-US" dirty="0" smtClean="0"/>
              <a:t>.</a:t>
            </a:r>
            <a:endParaRPr lang="hr-HR" dirty="0" smtClean="0"/>
          </a:p>
          <a:p>
            <a:pPr lvl="1"/>
            <a:r>
              <a:rPr lang="hr-HR" sz="1800" dirty="0" err="1" smtClean="0"/>
              <a:t>Not</a:t>
            </a:r>
            <a:r>
              <a:rPr lang="hr-HR" sz="1800" dirty="0" smtClean="0"/>
              <a:t> </a:t>
            </a:r>
            <a:r>
              <a:rPr lang="hr-HR" sz="1800" dirty="0" err="1" smtClean="0"/>
              <a:t>enough</a:t>
            </a:r>
            <a:r>
              <a:rPr lang="hr-HR" sz="1800" dirty="0" smtClean="0"/>
              <a:t> time (</a:t>
            </a:r>
            <a:r>
              <a:rPr lang="hr-HR" sz="1800" dirty="0" err="1" smtClean="0"/>
              <a:t>and</a:t>
            </a:r>
            <a:r>
              <a:rPr lang="hr-HR" sz="1800" dirty="0" smtClean="0"/>
              <a:t> </a:t>
            </a:r>
            <a:r>
              <a:rPr lang="hr-HR" sz="1800" dirty="0" err="1" smtClean="0"/>
              <a:t>need</a:t>
            </a:r>
            <a:r>
              <a:rPr lang="hr-HR" sz="1800" dirty="0" smtClean="0"/>
              <a:t>) for all </a:t>
            </a:r>
            <a:r>
              <a:rPr lang="hr-HR" sz="1800" dirty="0" err="1" smtClean="0"/>
              <a:t>patterns</a:t>
            </a:r>
            <a:endParaRPr lang="hr-HR" sz="1800" dirty="0" smtClean="0"/>
          </a:p>
          <a:p>
            <a:pPr lvl="1"/>
            <a:r>
              <a:rPr lang="hr-HR" sz="1800" dirty="0" smtClean="0"/>
              <a:t>Out </a:t>
            </a:r>
            <a:r>
              <a:rPr lang="hr-HR" sz="1800" dirty="0" err="1" smtClean="0"/>
              <a:t>of</a:t>
            </a:r>
            <a:r>
              <a:rPr lang="hr-HR" sz="1800" dirty="0" smtClean="0"/>
              <a:t> </a:t>
            </a:r>
            <a:r>
              <a:rPr lang="hr-HR" sz="1800" dirty="0" err="1" smtClean="0"/>
              <a:t>context</a:t>
            </a:r>
            <a:endParaRPr lang="hr-HR" sz="1800" dirty="0"/>
          </a:p>
          <a:p>
            <a:pPr lvl="1"/>
            <a:r>
              <a:rPr lang="hr-HR" sz="1800" dirty="0" err="1" smtClean="0"/>
              <a:t>Shoud</a:t>
            </a:r>
            <a:r>
              <a:rPr lang="hr-HR" sz="1800" dirty="0" smtClean="0"/>
              <a:t> </a:t>
            </a:r>
            <a:r>
              <a:rPr lang="hr-HR" sz="1800" dirty="0" err="1" smtClean="0"/>
              <a:t>be</a:t>
            </a:r>
            <a:r>
              <a:rPr lang="hr-HR" sz="1800" dirty="0" smtClean="0"/>
              <a:t> </a:t>
            </a:r>
            <a:r>
              <a:rPr lang="hr-HR" sz="1800" dirty="0" err="1" smtClean="0"/>
              <a:t>mentioned</a:t>
            </a:r>
            <a:r>
              <a:rPr lang="hr-HR" sz="1800" dirty="0" smtClean="0"/>
              <a:t> </a:t>
            </a:r>
            <a:r>
              <a:rPr lang="hr-HR" sz="1800" dirty="0" err="1" smtClean="0"/>
              <a:t>that</a:t>
            </a:r>
            <a:r>
              <a:rPr lang="hr-HR" sz="1800" dirty="0" smtClean="0"/>
              <a:t> </a:t>
            </a:r>
            <a:r>
              <a:rPr lang="hr-HR" sz="1800" dirty="0" err="1" smtClean="0"/>
              <a:t>it</a:t>
            </a:r>
            <a:r>
              <a:rPr lang="hr-HR" sz="1800" dirty="0" smtClean="0"/>
              <a:t> is a </a:t>
            </a:r>
            <a:r>
              <a:rPr lang="hr-HR" sz="1800" dirty="0" err="1" smtClean="0"/>
              <a:t>pattern</a:t>
            </a:r>
            <a:r>
              <a:rPr lang="hr-HR" sz="1800" dirty="0" smtClean="0"/>
              <a:t> </a:t>
            </a:r>
            <a:r>
              <a:rPr lang="hr-HR" sz="1800" dirty="0" err="1" smtClean="0"/>
              <a:t>when</a:t>
            </a:r>
            <a:r>
              <a:rPr lang="hr-HR" sz="1800" dirty="0" smtClean="0"/>
              <a:t> </a:t>
            </a:r>
            <a:r>
              <a:rPr lang="hr-HR" sz="1800" dirty="0" err="1" smtClean="0"/>
              <a:t>occurs</a:t>
            </a:r>
            <a:endParaRPr lang="en-US" sz="1800" dirty="0"/>
          </a:p>
          <a:p>
            <a:r>
              <a:rPr lang="en-US" dirty="0" smtClean="0"/>
              <a:t>Introduction to multithreading: </a:t>
            </a:r>
            <a:r>
              <a:rPr lang="en-US" dirty="0"/>
              <a:t>basics</a:t>
            </a:r>
            <a:r>
              <a:rPr lang="en-US" dirty="0" smtClean="0"/>
              <a:t>,</a:t>
            </a:r>
            <a:r>
              <a:rPr lang="hr-HR" dirty="0" smtClean="0"/>
              <a:t> </a:t>
            </a:r>
            <a:r>
              <a:rPr lang="en-US" dirty="0" smtClean="0"/>
              <a:t>working </a:t>
            </a:r>
            <a:r>
              <a:rPr lang="en-US" dirty="0"/>
              <a:t>with thread pools.</a:t>
            </a:r>
          </a:p>
          <a:p>
            <a:r>
              <a:rPr lang="en-US" dirty="0" smtClean="0"/>
              <a:t>Events.</a:t>
            </a:r>
            <a:r>
              <a:rPr lang="hr-HR" dirty="0" smtClean="0"/>
              <a:t> GUI</a:t>
            </a:r>
            <a:r>
              <a:rPr lang="en-US" dirty="0" smtClean="0"/>
              <a:t>. </a:t>
            </a:r>
            <a:r>
              <a:rPr lang="en-US" dirty="0"/>
              <a:t>Basics</a:t>
            </a:r>
            <a:r>
              <a:rPr lang="en-US" dirty="0" smtClean="0"/>
              <a:t>,</a:t>
            </a:r>
            <a:r>
              <a:rPr lang="hr-HR" dirty="0" smtClean="0"/>
              <a:t> </a:t>
            </a:r>
            <a:r>
              <a:rPr lang="en-US" dirty="0" smtClean="0"/>
              <a:t>windows</a:t>
            </a:r>
            <a:r>
              <a:rPr lang="en-US" dirty="0"/>
              <a:t>, </a:t>
            </a:r>
            <a:r>
              <a:rPr lang="en-US" dirty="0" smtClean="0"/>
              <a:t>layout. Simple</a:t>
            </a:r>
            <a:r>
              <a:rPr lang="hr-HR" dirty="0" smtClean="0"/>
              <a:t> </a:t>
            </a:r>
            <a:r>
              <a:rPr lang="en-US" dirty="0" smtClean="0"/>
              <a:t>graphical </a:t>
            </a:r>
            <a:r>
              <a:rPr lang="en-US" dirty="0"/>
              <a:t>components. </a:t>
            </a:r>
            <a:r>
              <a:rPr lang="en-US" dirty="0" smtClean="0"/>
              <a:t>Menus</a:t>
            </a:r>
            <a:r>
              <a:rPr lang="en-US" dirty="0"/>
              <a:t>. Development and use of custom graphical components. </a:t>
            </a:r>
            <a:r>
              <a:rPr lang="en-US" dirty="0" smtClean="0"/>
              <a:t>User</a:t>
            </a:r>
            <a:r>
              <a:rPr lang="hr-HR" dirty="0" smtClean="0"/>
              <a:t> </a:t>
            </a:r>
            <a:r>
              <a:rPr lang="en-US" dirty="0" smtClean="0"/>
              <a:t>interfaces </a:t>
            </a:r>
            <a:r>
              <a:rPr lang="en-US" dirty="0"/>
              <a:t>and multithreading</a:t>
            </a:r>
            <a:r>
              <a:rPr lang="en-US" dirty="0" smtClean="0"/>
              <a:t>.</a:t>
            </a:r>
            <a:endParaRPr lang="hr-HR" dirty="0" smtClean="0"/>
          </a:p>
          <a:p>
            <a:pPr lvl="1"/>
            <a:r>
              <a:rPr lang="hr-HR" sz="1800" dirty="0" err="1" smtClean="0"/>
              <a:t>Simple</a:t>
            </a:r>
            <a:r>
              <a:rPr lang="hr-HR" sz="1800" dirty="0" smtClean="0"/>
              <a:t> GUI -&gt; </a:t>
            </a:r>
            <a:r>
              <a:rPr lang="hr-HR" sz="1800" dirty="0" err="1" smtClean="0"/>
              <a:t>Threading</a:t>
            </a:r>
            <a:r>
              <a:rPr lang="hr-HR" sz="1800" dirty="0" smtClean="0"/>
              <a:t> -&gt; GUI</a:t>
            </a:r>
            <a:endParaRPr lang="en-US" sz="1800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D73-69F6-4552-8A57-C1871CCAC93B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267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Week</a:t>
            </a:r>
            <a:r>
              <a:rPr lang="hr-HR" dirty="0" smtClean="0"/>
              <a:t> </a:t>
            </a:r>
            <a:r>
              <a:rPr lang="hr-HR" dirty="0" err="1" smtClean="0"/>
              <a:t>schedule</a:t>
            </a:r>
            <a:r>
              <a:rPr lang="hr-HR" dirty="0" smtClean="0"/>
              <a:t> for 2015/16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Java </a:t>
            </a:r>
            <a:r>
              <a:rPr lang="en-US" sz="1800" dirty="0"/>
              <a:t>programming language. Java as a machine independent platform. Programming tools. Command line tools. Coding conventions. Refactoring.</a:t>
            </a:r>
          </a:p>
          <a:p>
            <a:r>
              <a:rPr lang="en-US" sz="1800" dirty="0"/>
              <a:t>Abstraction. Encapsulation. Classes and objects. Static members. Access modifiers.</a:t>
            </a:r>
          </a:p>
          <a:p>
            <a:r>
              <a:rPr lang="en-US" sz="1800" dirty="0"/>
              <a:t>Constructors. Class relationships</a:t>
            </a:r>
            <a:r>
              <a:rPr lang="en-US" sz="1800" dirty="0" smtClean="0"/>
              <a:t>.</a:t>
            </a:r>
            <a:endParaRPr lang="en-US" sz="1800" dirty="0"/>
          </a:p>
          <a:p>
            <a:r>
              <a:rPr lang="en-US" sz="1800" dirty="0"/>
              <a:t>Inheritance. Polymorphism.</a:t>
            </a:r>
          </a:p>
          <a:p>
            <a:r>
              <a:rPr lang="en-US" sz="1800" dirty="0"/>
              <a:t>Abstract classes. Interfaces.</a:t>
            </a:r>
          </a:p>
          <a:p>
            <a:r>
              <a:rPr lang="en-US" sz="1800" dirty="0" smtClean="0"/>
              <a:t>Nested and anonymous classes. Exceptions</a:t>
            </a:r>
            <a:r>
              <a:rPr lang="en-US" sz="1800" dirty="0"/>
              <a:t>.</a:t>
            </a:r>
          </a:p>
          <a:p>
            <a:r>
              <a:rPr lang="en-US" sz="1800" dirty="0"/>
              <a:t>Files and streams.</a:t>
            </a:r>
          </a:p>
          <a:p>
            <a:r>
              <a:rPr lang="en-US" sz="1800" dirty="0" smtClean="0"/>
              <a:t>Collections</a:t>
            </a:r>
            <a:r>
              <a:rPr lang="en-US" sz="1800" dirty="0"/>
              <a:t>. Basics of collections, sets and implementations, lists and implementations. Maps. Other collections.</a:t>
            </a:r>
          </a:p>
          <a:p>
            <a:r>
              <a:rPr lang="en-US" sz="1800" dirty="0"/>
              <a:t>General collection algorithms. Generics. Simple and complex comparators.</a:t>
            </a:r>
          </a:p>
          <a:p>
            <a:r>
              <a:rPr lang="en-US" sz="1800" dirty="0"/>
              <a:t>Development of applications with graphical user interface. Basics, windows, visual component layout and supporting managers. Simple graphical components.</a:t>
            </a:r>
          </a:p>
          <a:p>
            <a:r>
              <a:rPr lang="en-US" sz="1800" dirty="0"/>
              <a:t>Introduction to multithreading and multithreaded applications: basics, </a:t>
            </a:r>
            <a:r>
              <a:rPr lang="en-US" sz="1800" dirty="0" smtClean="0"/>
              <a:t>thread </a:t>
            </a:r>
            <a:r>
              <a:rPr lang="en-US" sz="1800" dirty="0"/>
              <a:t>pools.</a:t>
            </a:r>
          </a:p>
          <a:p>
            <a:r>
              <a:rPr lang="en-US" sz="1800" dirty="0"/>
              <a:t>Components for complex data display: models and views. Menus. Development and use of custom graphical components. User interfaces and multithreading.</a:t>
            </a:r>
          </a:p>
          <a:p>
            <a:r>
              <a:rPr lang="en-US" sz="1800" dirty="0"/>
              <a:t>Program testing. Program performance analysis. 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D73-69F6-4552-8A57-C1871CCAC93B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92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Changes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assesment</a:t>
            </a:r>
            <a:r>
              <a:rPr lang="hr-HR" dirty="0" smtClean="0"/>
              <a:t> </a:t>
            </a:r>
            <a:r>
              <a:rPr lang="hr-HR" dirty="0" err="1" smtClean="0"/>
              <a:t>methods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2014/15:</a:t>
            </a:r>
          </a:p>
          <a:p>
            <a:pPr lvl="1"/>
            <a:r>
              <a:rPr lang="hr-HR" dirty="0" err="1" smtClean="0"/>
              <a:t>Labs</a:t>
            </a:r>
            <a:r>
              <a:rPr lang="hr-HR" dirty="0" smtClean="0"/>
              <a:t>: 40%, </a:t>
            </a:r>
            <a:r>
              <a:rPr lang="hr-HR" dirty="0" err="1" smtClean="0"/>
              <a:t>mid</a:t>
            </a:r>
            <a:r>
              <a:rPr lang="hr-HR" dirty="0" smtClean="0"/>
              <a:t>-</a:t>
            </a:r>
            <a:r>
              <a:rPr lang="hr-HR" dirty="0" err="1" smtClean="0"/>
              <a:t>term</a:t>
            </a:r>
            <a:r>
              <a:rPr lang="hr-HR" dirty="0" smtClean="0"/>
              <a:t> </a:t>
            </a:r>
            <a:r>
              <a:rPr lang="hr-HR" dirty="0" err="1" smtClean="0"/>
              <a:t>exam</a:t>
            </a:r>
            <a:r>
              <a:rPr lang="hr-HR" dirty="0" smtClean="0"/>
              <a:t> 30%, </a:t>
            </a:r>
            <a:r>
              <a:rPr lang="hr-HR" dirty="0" err="1" smtClean="0"/>
              <a:t>final</a:t>
            </a:r>
            <a:r>
              <a:rPr lang="hr-HR" dirty="0" smtClean="0"/>
              <a:t> </a:t>
            </a:r>
            <a:r>
              <a:rPr lang="hr-HR" dirty="0" err="1" smtClean="0"/>
              <a:t>exam</a:t>
            </a:r>
            <a:r>
              <a:rPr lang="hr-HR" dirty="0" smtClean="0"/>
              <a:t> </a:t>
            </a:r>
            <a:r>
              <a:rPr lang="hr-HR" dirty="0" err="1" smtClean="0"/>
              <a:t>30</a:t>
            </a:r>
            <a:r>
              <a:rPr lang="hr-HR" dirty="0" smtClean="0"/>
              <a:t>%</a:t>
            </a:r>
          </a:p>
          <a:p>
            <a:r>
              <a:rPr lang="hr-HR" dirty="0" err="1" smtClean="0"/>
              <a:t>Labs</a:t>
            </a:r>
            <a:r>
              <a:rPr lang="hr-HR" dirty="0" smtClean="0"/>
              <a:t> </a:t>
            </a:r>
            <a:r>
              <a:rPr lang="hr-HR" dirty="0" err="1" smtClean="0"/>
              <a:t>were</a:t>
            </a:r>
            <a:r>
              <a:rPr lang="hr-HR" dirty="0" smtClean="0"/>
              <a:t> </a:t>
            </a:r>
            <a:r>
              <a:rPr lang="hr-HR" dirty="0" err="1" smtClean="0"/>
              <a:t>used</a:t>
            </a:r>
            <a:r>
              <a:rPr lang="hr-HR" dirty="0" smtClean="0"/>
              <a:t> to </a:t>
            </a:r>
            <a:r>
              <a:rPr lang="hr-HR" dirty="0" err="1" smtClean="0"/>
              <a:t>show</a:t>
            </a:r>
            <a:r>
              <a:rPr lang="hr-HR" dirty="0" smtClean="0"/>
              <a:t> </a:t>
            </a:r>
            <a:r>
              <a:rPr lang="hr-HR" dirty="0" err="1" smtClean="0"/>
              <a:t>accumulated</a:t>
            </a:r>
            <a:r>
              <a:rPr lang="hr-HR" dirty="0" smtClean="0"/>
              <a:t> </a:t>
            </a:r>
            <a:r>
              <a:rPr lang="hr-HR" dirty="0" err="1" smtClean="0"/>
              <a:t>homework</a:t>
            </a:r>
            <a:endParaRPr lang="hr-HR" dirty="0"/>
          </a:p>
          <a:p>
            <a:pPr lvl="1"/>
            <a:r>
              <a:rPr lang="hr-HR" dirty="0" err="1" smtClean="0"/>
              <a:t>Students</a:t>
            </a:r>
            <a:r>
              <a:rPr lang="hr-HR" dirty="0" smtClean="0"/>
              <a:t> </a:t>
            </a:r>
            <a:r>
              <a:rPr lang="hr-HR" dirty="0" err="1" smtClean="0"/>
              <a:t>feel</a:t>
            </a:r>
            <a:r>
              <a:rPr lang="hr-HR" dirty="0" smtClean="0"/>
              <a:t> </a:t>
            </a:r>
            <a:r>
              <a:rPr lang="hr-HR" dirty="0" err="1" smtClean="0"/>
              <a:t>homework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hard</a:t>
            </a:r>
            <a:r>
              <a:rPr lang="hr-HR" dirty="0" smtClean="0"/>
              <a:t> but </a:t>
            </a:r>
            <a:r>
              <a:rPr lang="hr-HR" dirty="0" err="1" smtClean="0"/>
              <a:t>like</a:t>
            </a:r>
            <a:r>
              <a:rPr lang="hr-HR" dirty="0" smtClean="0"/>
              <a:t> </a:t>
            </a: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because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think</a:t>
            </a:r>
            <a:r>
              <a:rPr lang="hr-HR" dirty="0" smtClean="0"/>
              <a:t> </a:t>
            </a:r>
            <a:r>
              <a:rPr lang="hr-HR" dirty="0" err="1" smtClean="0"/>
              <a:t>it</a:t>
            </a:r>
            <a:r>
              <a:rPr lang="hr-HR" dirty="0" smtClean="0"/>
              <a:t> is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way</a:t>
            </a:r>
            <a:r>
              <a:rPr lang="hr-HR" dirty="0" smtClean="0"/>
              <a:t> to </a:t>
            </a:r>
            <a:r>
              <a:rPr lang="hr-HR" dirty="0" err="1" smtClean="0"/>
              <a:t>learn</a:t>
            </a:r>
            <a:r>
              <a:rPr lang="hr-HR" dirty="0" smtClean="0"/>
              <a:t> Java/OOP</a:t>
            </a:r>
          </a:p>
          <a:p>
            <a:pPr lvl="1"/>
            <a:r>
              <a:rPr lang="hr-HR" dirty="0" err="1" smtClean="0"/>
              <a:t>Demand</a:t>
            </a:r>
            <a:r>
              <a:rPr lang="hr-HR" dirty="0" smtClean="0"/>
              <a:t> for more </a:t>
            </a:r>
            <a:r>
              <a:rPr lang="hr-HR" dirty="0" err="1" smtClean="0"/>
              <a:t>points</a:t>
            </a:r>
            <a:r>
              <a:rPr lang="hr-HR" dirty="0" smtClean="0"/>
              <a:t> for </a:t>
            </a:r>
            <a:r>
              <a:rPr lang="hr-HR" dirty="0" err="1" smtClean="0"/>
              <a:t>labs</a:t>
            </a:r>
            <a:endParaRPr lang="hr-HR" dirty="0" smtClean="0"/>
          </a:p>
          <a:p>
            <a:r>
              <a:rPr lang="hr-HR" dirty="0" err="1" smtClean="0"/>
              <a:t>Inital</a:t>
            </a:r>
            <a:r>
              <a:rPr lang="hr-HR" dirty="0" smtClean="0"/>
              <a:t> </a:t>
            </a:r>
            <a:r>
              <a:rPr lang="hr-HR" dirty="0" err="1"/>
              <a:t>idea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writing</a:t>
            </a:r>
            <a:r>
              <a:rPr lang="hr-HR" dirty="0"/>
              <a:t> </a:t>
            </a:r>
            <a:r>
              <a:rPr lang="hr-HR" dirty="0" err="1"/>
              <a:t>exams</a:t>
            </a:r>
            <a:r>
              <a:rPr lang="hr-HR" dirty="0"/>
              <a:t> on </a:t>
            </a:r>
            <a:r>
              <a:rPr lang="hr-HR" dirty="0" err="1"/>
              <a:t>computes</a:t>
            </a:r>
            <a:r>
              <a:rPr lang="hr-HR" dirty="0"/>
              <a:t> (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labs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own </a:t>
            </a:r>
            <a:r>
              <a:rPr lang="hr-HR" dirty="0" err="1"/>
              <a:t>laptops</a:t>
            </a:r>
            <a:r>
              <a:rPr lang="hr-HR" dirty="0"/>
              <a:t>) </a:t>
            </a:r>
            <a:r>
              <a:rPr lang="hr-HR" dirty="0" err="1"/>
              <a:t>discarded</a:t>
            </a:r>
            <a:r>
              <a:rPr lang="hr-HR" dirty="0"/>
              <a:t> </a:t>
            </a:r>
            <a:r>
              <a:rPr lang="hr-HR" dirty="0" err="1"/>
              <a:t>due</a:t>
            </a:r>
            <a:r>
              <a:rPr lang="hr-HR" dirty="0"/>
              <a:t> to </a:t>
            </a:r>
            <a:r>
              <a:rPr lang="hr-HR" dirty="0" err="1"/>
              <a:t>power</a:t>
            </a:r>
            <a:r>
              <a:rPr lang="hr-HR" dirty="0"/>
              <a:t> </a:t>
            </a:r>
            <a:r>
              <a:rPr lang="hr-HR" dirty="0" err="1"/>
              <a:t>supply</a:t>
            </a:r>
            <a:r>
              <a:rPr lang="hr-HR" dirty="0"/>
              <a:t> </a:t>
            </a:r>
            <a:r>
              <a:rPr lang="hr-HR" dirty="0" err="1"/>
              <a:t>problems</a:t>
            </a:r>
            <a:r>
              <a:rPr lang="hr-HR" dirty="0"/>
              <a:t> </a:t>
            </a:r>
            <a:r>
              <a:rPr lang="hr-HR" dirty="0">
                <a:sym typeface="Wingdings" panose="05000000000000000000" pitchFamily="2" charset="2"/>
              </a:rPr>
              <a:t></a:t>
            </a:r>
          </a:p>
          <a:p>
            <a:pPr lvl="1"/>
            <a:r>
              <a:rPr lang="hr-HR" dirty="0" err="1">
                <a:sym typeface="Wingdings" panose="05000000000000000000" pitchFamily="2" charset="2"/>
              </a:rPr>
              <a:t>Received</a:t>
            </a:r>
            <a:r>
              <a:rPr lang="hr-HR" dirty="0">
                <a:sym typeface="Wingdings" panose="05000000000000000000" pitchFamily="2" charset="2"/>
              </a:rPr>
              <a:t> </a:t>
            </a:r>
            <a:r>
              <a:rPr lang="hr-HR" dirty="0" err="1" smtClean="0">
                <a:sym typeface="Wingdings" panose="05000000000000000000" pitchFamily="2" charset="2"/>
              </a:rPr>
              <a:t>many</a:t>
            </a:r>
            <a:r>
              <a:rPr lang="hr-HR" dirty="0" smtClean="0">
                <a:sym typeface="Wingdings" panose="05000000000000000000" pitchFamily="2" charset="2"/>
              </a:rPr>
              <a:t> </a:t>
            </a:r>
            <a:r>
              <a:rPr lang="hr-HR" dirty="0" err="1" smtClean="0">
                <a:sym typeface="Wingdings" panose="05000000000000000000" pitchFamily="2" charset="2"/>
              </a:rPr>
              <a:t>critics</a:t>
            </a:r>
            <a:r>
              <a:rPr lang="hr-HR" dirty="0" smtClean="0">
                <a:sym typeface="Wingdings" panose="05000000000000000000" pitchFamily="2" charset="2"/>
              </a:rPr>
              <a:t> </a:t>
            </a:r>
            <a:r>
              <a:rPr lang="hr-HR" dirty="0">
                <a:sym typeface="Wingdings" panose="05000000000000000000" pitchFamily="2" charset="2"/>
              </a:rPr>
              <a:t>for </a:t>
            </a:r>
            <a:r>
              <a:rPr lang="hr-HR" dirty="0" err="1" smtClean="0">
                <a:sym typeface="Wingdings" panose="05000000000000000000" pitchFamily="2" charset="2"/>
              </a:rPr>
              <a:t>written</a:t>
            </a:r>
            <a:r>
              <a:rPr lang="hr-HR" dirty="0" smtClean="0">
                <a:sym typeface="Wingdings" panose="05000000000000000000" pitchFamily="2" charset="2"/>
              </a:rPr>
              <a:t> </a:t>
            </a:r>
            <a:r>
              <a:rPr lang="hr-HR" dirty="0" err="1">
                <a:sym typeface="Wingdings" panose="05000000000000000000" pitchFamily="2" charset="2"/>
              </a:rPr>
              <a:t>exams</a:t>
            </a:r>
            <a:endParaRPr lang="hr-HR" dirty="0"/>
          </a:p>
          <a:p>
            <a:pPr marL="91440" indent="0">
              <a:buNone/>
            </a:pPr>
            <a:endParaRPr lang="hr-HR" dirty="0" smtClean="0"/>
          </a:p>
          <a:p>
            <a:r>
              <a:rPr lang="hr-HR" dirty="0" smtClean="0"/>
              <a:t>2015/16</a:t>
            </a:r>
          </a:p>
          <a:p>
            <a:pPr lvl="1"/>
            <a:r>
              <a:rPr lang="hr-HR" dirty="0" err="1" smtClean="0"/>
              <a:t>Labs</a:t>
            </a:r>
            <a:r>
              <a:rPr lang="hr-HR" dirty="0"/>
              <a:t>: </a:t>
            </a:r>
            <a:r>
              <a:rPr lang="hr-HR" dirty="0" smtClean="0"/>
              <a:t>50</a:t>
            </a:r>
            <a:r>
              <a:rPr lang="hr-HR" dirty="0"/>
              <a:t>%, </a:t>
            </a:r>
            <a:r>
              <a:rPr lang="hr-HR" dirty="0" err="1"/>
              <a:t>mid</a:t>
            </a:r>
            <a:r>
              <a:rPr lang="hr-HR" dirty="0"/>
              <a:t>-</a:t>
            </a:r>
            <a:r>
              <a:rPr lang="hr-HR" dirty="0" err="1"/>
              <a:t>term</a:t>
            </a:r>
            <a:r>
              <a:rPr lang="hr-HR" dirty="0"/>
              <a:t> </a:t>
            </a:r>
            <a:r>
              <a:rPr lang="hr-HR" dirty="0" err="1"/>
              <a:t>exam</a:t>
            </a:r>
            <a:r>
              <a:rPr lang="hr-HR" dirty="0"/>
              <a:t> </a:t>
            </a:r>
            <a:r>
              <a:rPr lang="hr-HR" dirty="0" smtClean="0"/>
              <a:t>25%, </a:t>
            </a:r>
            <a:r>
              <a:rPr lang="hr-HR" dirty="0" err="1"/>
              <a:t>final</a:t>
            </a:r>
            <a:r>
              <a:rPr lang="hr-HR" dirty="0"/>
              <a:t> </a:t>
            </a:r>
            <a:r>
              <a:rPr lang="hr-HR" dirty="0" err="1"/>
              <a:t>exam</a:t>
            </a:r>
            <a:r>
              <a:rPr lang="hr-HR" dirty="0"/>
              <a:t> </a:t>
            </a:r>
            <a:r>
              <a:rPr lang="hr-HR" dirty="0" err="1" smtClean="0"/>
              <a:t>25</a:t>
            </a:r>
            <a:r>
              <a:rPr lang="hr-HR" dirty="0" smtClean="0"/>
              <a:t>%</a:t>
            </a:r>
          </a:p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D73-69F6-4552-8A57-C1871CCAC93B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784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Future </a:t>
            </a:r>
            <a:r>
              <a:rPr lang="hr-HR" dirty="0" err="1" smtClean="0"/>
              <a:t>of</a:t>
            </a:r>
            <a:r>
              <a:rPr lang="hr-HR" dirty="0" smtClean="0"/>
              <a:t> OOP </a:t>
            </a:r>
            <a:r>
              <a:rPr lang="hr-HR" dirty="0" err="1" smtClean="0"/>
              <a:t>course</a:t>
            </a:r>
            <a:r>
              <a:rPr lang="hr-HR" smtClean="0"/>
              <a:t>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Future (2019 ? - ) </a:t>
            </a:r>
            <a:r>
              <a:rPr lang="hr-HR" sz="2800" dirty="0" err="1"/>
              <a:t>depends</a:t>
            </a:r>
            <a:r>
              <a:rPr lang="hr-HR" sz="2800" dirty="0"/>
              <a:t> on FER </a:t>
            </a:r>
            <a:r>
              <a:rPr lang="hr-HR" sz="2800" dirty="0" err="1"/>
              <a:t>policy</a:t>
            </a:r>
            <a:endParaRPr lang="hr-HR" sz="2800" dirty="0"/>
          </a:p>
          <a:p>
            <a:pPr lvl="1"/>
            <a:r>
              <a:rPr lang="hr-HR" sz="2400" dirty="0" err="1" smtClean="0"/>
              <a:t>Probably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2nd or 3rd </a:t>
            </a:r>
            <a:r>
              <a:rPr lang="hr-HR" sz="2400" dirty="0" err="1" smtClean="0"/>
              <a:t>semester</a:t>
            </a:r>
            <a:endParaRPr lang="hr-HR" sz="2400" dirty="0"/>
          </a:p>
          <a:p>
            <a:pPr lvl="1"/>
            <a:endParaRPr lang="hr-HR" dirty="0" smtClean="0"/>
          </a:p>
          <a:p>
            <a:r>
              <a:rPr lang="hr-HR" sz="2800" dirty="0" err="1" smtClean="0"/>
              <a:t>Shoud</a:t>
            </a:r>
            <a:r>
              <a:rPr lang="hr-HR" sz="2800" dirty="0" smtClean="0"/>
              <a:t> </a:t>
            </a:r>
            <a:r>
              <a:rPr lang="hr-HR" sz="2800" dirty="0" err="1" smtClean="0"/>
              <a:t>electrical</a:t>
            </a:r>
            <a:r>
              <a:rPr lang="hr-HR" sz="2800" dirty="0" smtClean="0"/>
              <a:t> </a:t>
            </a:r>
            <a:r>
              <a:rPr lang="hr-HR" sz="2800" dirty="0" err="1" smtClean="0"/>
              <a:t>engineers</a:t>
            </a:r>
            <a:r>
              <a:rPr lang="hr-HR" sz="2800" dirty="0" smtClean="0"/>
              <a:t> </a:t>
            </a:r>
            <a:r>
              <a:rPr lang="hr-HR" sz="2800" dirty="0" err="1" smtClean="0"/>
              <a:t>learn</a:t>
            </a:r>
            <a:r>
              <a:rPr lang="hr-HR" sz="2800" dirty="0" smtClean="0"/>
              <a:t> OOP?</a:t>
            </a:r>
          </a:p>
          <a:p>
            <a:pPr lvl="1"/>
            <a:r>
              <a:rPr lang="hr-HR" sz="2400" dirty="0" err="1"/>
              <a:t>And</a:t>
            </a:r>
            <a:r>
              <a:rPr lang="hr-HR" sz="2400" dirty="0"/>
              <a:t> </a:t>
            </a:r>
            <a:r>
              <a:rPr lang="hr-HR" sz="2400" dirty="0" err="1"/>
              <a:t>in</a:t>
            </a:r>
            <a:r>
              <a:rPr lang="hr-HR" sz="2400" dirty="0"/>
              <a:t> </a:t>
            </a:r>
            <a:r>
              <a:rPr lang="hr-HR" sz="2400" dirty="0" err="1" smtClean="0"/>
              <a:t>which</a:t>
            </a:r>
            <a:r>
              <a:rPr lang="hr-HR" sz="2400" dirty="0" smtClean="0"/>
              <a:t> </a:t>
            </a:r>
            <a:r>
              <a:rPr lang="hr-HR" sz="2400" dirty="0" err="1" smtClean="0"/>
              <a:t>extent</a:t>
            </a:r>
            <a:endParaRPr lang="hr-HR" sz="2400" dirty="0"/>
          </a:p>
          <a:p>
            <a:endParaRPr lang="hr-HR" sz="2800" dirty="0" smtClean="0"/>
          </a:p>
          <a:p>
            <a:r>
              <a:rPr lang="hr-HR" sz="2800" dirty="0" err="1" smtClean="0"/>
              <a:t>Should</a:t>
            </a:r>
            <a:r>
              <a:rPr lang="hr-HR" sz="2800" dirty="0" smtClean="0"/>
              <a:t> </a:t>
            </a:r>
            <a:r>
              <a:rPr lang="hr-HR" sz="2800" dirty="0" err="1" smtClean="0"/>
              <a:t>we</a:t>
            </a:r>
            <a:r>
              <a:rPr lang="hr-HR" sz="2800" dirty="0" smtClean="0"/>
              <a:t> </a:t>
            </a:r>
            <a:r>
              <a:rPr lang="hr-HR" sz="2800" dirty="0" err="1" smtClean="0"/>
              <a:t>learn</a:t>
            </a:r>
            <a:r>
              <a:rPr lang="hr-HR" sz="2800" dirty="0" smtClean="0"/>
              <a:t> </a:t>
            </a:r>
            <a:r>
              <a:rPr lang="hr-HR" sz="2800" dirty="0" err="1" smtClean="0"/>
              <a:t>Algorithms</a:t>
            </a:r>
            <a:r>
              <a:rPr lang="hr-HR" sz="2800" dirty="0" smtClean="0"/>
              <a:t> </a:t>
            </a:r>
            <a:r>
              <a:rPr lang="hr-HR" sz="2800" dirty="0" err="1" smtClean="0"/>
              <a:t>and</a:t>
            </a:r>
            <a:r>
              <a:rPr lang="hr-HR" sz="2800" dirty="0" smtClean="0"/>
              <a:t> Data </a:t>
            </a:r>
            <a:r>
              <a:rPr lang="hr-HR" sz="2800" dirty="0" err="1" smtClean="0"/>
              <a:t>Structures</a:t>
            </a:r>
            <a:r>
              <a:rPr lang="hr-HR" sz="2800" dirty="0" smtClean="0"/>
              <a:t> </a:t>
            </a:r>
            <a:r>
              <a:rPr lang="hr-HR" sz="2800" dirty="0" err="1" smtClean="0"/>
              <a:t>before</a:t>
            </a:r>
            <a:r>
              <a:rPr lang="hr-HR" sz="2800" dirty="0" smtClean="0"/>
              <a:t>, </a:t>
            </a:r>
            <a:r>
              <a:rPr lang="hr-HR" sz="2800" dirty="0" err="1" smtClean="0"/>
              <a:t>after</a:t>
            </a:r>
            <a:r>
              <a:rPr lang="hr-HR" sz="2800" dirty="0" smtClean="0"/>
              <a:t> or </a:t>
            </a:r>
            <a:r>
              <a:rPr lang="hr-HR" sz="2800" dirty="0" err="1" smtClean="0"/>
              <a:t>simultaneusly</a:t>
            </a:r>
            <a:r>
              <a:rPr lang="hr-HR" sz="2800" dirty="0" smtClean="0"/>
              <a:t> </a:t>
            </a:r>
            <a:r>
              <a:rPr lang="hr-HR" sz="2800" dirty="0" err="1" smtClean="0"/>
              <a:t>with</a:t>
            </a:r>
            <a:r>
              <a:rPr lang="hr-HR" sz="2800" dirty="0" smtClean="0"/>
              <a:t> OOP?</a:t>
            </a:r>
            <a:endParaRPr lang="hr-HR" sz="2800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D73-69F6-4552-8A57-C1871CCAC93B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472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amnati krov">
  <a:themeElements>
    <a:clrScheme name="Slamnati krov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j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amnati krov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185</TotalTime>
  <Words>779</Words>
  <Application>Microsoft Office PowerPoint</Application>
  <PresentationFormat>Prikaz na zaslonu (4:3)</PresentationFormat>
  <Paragraphs>101</Paragraphs>
  <Slides>9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4" baseType="lpstr">
      <vt:lpstr>Arial</vt:lpstr>
      <vt:lpstr>Calibri</vt:lpstr>
      <vt:lpstr>Tw Cen MT</vt:lpstr>
      <vt:lpstr>Wingdings</vt:lpstr>
      <vt:lpstr>Slamnati krov</vt:lpstr>
      <vt:lpstr>OOP course (finally) returned in FER curriculum</vt:lpstr>
      <vt:lpstr>Agenda</vt:lpstr>
      <vt:lpstr>Brief history of OOP course at FER</vt:lpstr>
      <vt:lpstr>Present time</vt:lpstr>
      <vt:lpstr>Week schedule 2014/15</vt:lpstr>
      <vt:lpstr>Noticed mistakes in week schedule</vt:lpstr>
      <vt:lpstr>Week schedule for 2015/16</vt:lpstr>
      <vt:lpstr>Changes in assesment methods</vt:lpstr>
      <vt:lpstr>Future of OOP course?</vt:lpstr>
    </vt:vector>
  </TitlesOfParts>
  <Company>FER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OOP course (finally) returned in FER curriculum</dc:title>
  <dc:creator>Boris Milašinović</dc:creator>
  <cp:lastModifiedBy>Boris Milašinović</cp:lastModifiedBy>
  <cp:revision>21</cp:revision>
  <dcterms:created xsi:type="dcterms:W3CDTF">2015-07-17T19:23:56Z</dcterms:created>
  <dcterms:modified xsi:type="dcterms:W3CDTF">2015-08-24T21:59:07Z</dcterms:modified>
</cp:coreProperties>
</file>